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4" r:id="rId3"/>
    <p:sldId id="258" r:id="rId4"/>
    <p:sldId id="275" r:id="rId5"/>
    <p:sldId id="321" r:id="rId6"/>
    <p:sldId id="259" r:id="rId7"/>
    <p:sldId id="298" r:id="rId8"/>
    <p:sldId id="327" r:id="rId9"/>
    <p:sldId id="328" r:id="rId10"/>
    <p:sldId id="322" r:id="rId11"/>
    <p:sldId id="324" r:id="rId12"/>
    <p:sldId id="323" r:id="rId13"/>
    <p:sldId id="325" r:id="rId14"/>
    <p:sldId id="329" r:id="rId15"/>
    <p:sldId id="33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13"/>
    <p:restoredTop sz="97072"/>
  </p:normalViewPr>
  <p:slideViewPr>
    <p:cSldViewPr snapToGrid="0">
      <p:cViewPr varScale="1">
        <p:scale>
          <a:sx n="165" d="100"/>
          <a:sy n="165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7BD6-F903-C642-8498-ACC167D227EE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3E32-1C2D-804E-8845-237FD50E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1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93E32-1C2D-804E-8845-237FD50EF3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28B0-64D5-3DFA-53A8-D779ACCF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926C-8B5C-F6E1-B78C-44A72F78A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B835-8AFC-D990-239C-E76E5191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F647-5427-D4F8-3144-BE4C3F39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F8FB6-6B97-E095-0B21-1D6675F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4F3C-DB4C-DA5A-2BEC-8E3BC847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4D565-8F69-F2EB-7B67-569C1139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D1-7C43-DB49-CD1F-3208EC7D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4518-9660-671E-3E63-6E0EC002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5D4D8-BE0A-63B7-BAE3-61079CBD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6A281-D4CE-D5B7-396A-2148D9597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9BEFF-F16C-303B-7E09-0DE6D038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C260-4C4D-753A-AC5B-71DB669D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058D-A311-B0BD-ED5E-59E9879A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2097-3EA6-7540-8B91-77F6B390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6AFA-7A1A-2A34-2186-424C6BD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EA3E-9D9A-344E-B4E7-8B021D3B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C771-2B39-500A-3B33-A53F3923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14B2-9010-D5E1-EB70-0126E5F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CE0-8DFB-CC0D-2BB0-2BD73CC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D337-16B7-C4DF-4B86-8C06EC7D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0C8FC-53B3-EF84-706E-C83D8D67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50E2D-F287-6259-6F46-D760713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1DB-8CD4-551C-B309-E7D39229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E4F3-B7B7-ED4D-59B8-5733789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D455-0280-8015-3A85-D0A1E21F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1A8B-D556-2DA9-63B7-A0BB096D8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1334-6BC7-E7FC-B080-1989A34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7B6A-2A31-9873-FB03-6B67322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53821-993D-123B-1550-DA5CAB94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956B-A46D-CF16-4190-94D0B9BF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3518-A625-CA78-52D9-E21AD492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79BEC-13B0-C66B-73D2-72B3D2B0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939F4-5084-B4EE-A053-2BD64E6B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3AD0-96BD-529E-C8D5-64C8D943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C7492-37DC-8AD9-30C9-0557FEE53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E5F15-E89A-58F8-18A0-9F21F63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5C9B4-3F31-01F6-036A-1B24876B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0F80-5F4B-354F-4822-79A2AE85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835F-89F0-3F70-EA67-21C9677F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385B4-9DB8-AD72-B6A8-64F36312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2E43-C9C4-CD92-F452-A7306ABB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F2F19-04B7-F1B9-20A6-98D62E16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2BC8-76EA-80B8-8B35-C2436394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0C774-578D-D519-3FD6-6903FD0B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53D6-2297-9F15-C974-04CBE4AD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1DD8-1C86-5F03-C6B5-5372A2F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6E1E-9684-6ED6-A878-5B6B78FC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1E4E-47EA-4789-E54C-8B7D54425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70C7-3237-5BFD-A94D-203FD57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034E-E984-0759-2EBC-C58B117A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A3FE-AFF3-9DD4-BCCF-0146866C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1DC3-3853-D1C9-3425-E96FCF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754A9-0975-06EF-D683-72DF83BC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52F1-56FD-C36B-FD88-81C59E5AD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A307D-F4E3-B1FF-9038-5F187456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6C3C-A3E1-D483-3C67-2C8260A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9099-4362-026E-3DBC-A24E9533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85B-4E26-FDA9-8A76-F62AC09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5F3FF-C4D8-1A52-BA82-B873EBB3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7BB6-BF2D-4296-C4EE-5D4BEF5E4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4D8A0-1DF0-1D45-A9AC-FA09A2A20E15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A1B-BF9C-8FF0-C935-83A65C74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02F-6D91-E233-A8FE-DE461C1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445A-6086-9D4F-9E06-D1BAC7967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1470-F860-345E-16E0-5385977F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Undersmoothed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HAL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-</a:t>
            </a:r>
            <a:r>
              <a:rPr lang="en-US" b="0" i="0" dirty="0">
                <a:effectLst/>
                <a:latin typeface="Arial" panose="020B0604020202020204" pitchFamily="34" charset="0"/>
              </a:rPr>
              <a:t>based plugin estimator for direct/indirect effects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9611-2391-54E7-878B-BDDC4C7B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 and test </a:t>
            </a:r>
            <a:r>
              <a:rPr lang="en-US" dirty="0" err="1"/>
              <a:t>undersmoothed</a:t>
            </a:r>
            <a:r>
              <a:rPr lang="en-US" dirty="0"/>
              <a:t> HAL-based plugin estimator for direct/indirect effects, or other more complex parameters. </a:t>
            </a:r>
          </a:p>
          <a:p>
            <a:endParaRPr lang="en-US" altLang="zh-CN" dirty="0"/>
          </a:p>
          <a:p>
            <a:r>
              <a:rPr lang="en-US" altLang="zh-CN" dirty="0"/>
              <a:t>Seraphina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6C3E-31AD-2F9D-A96B-9C14B5BC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82" y="1453860"/>
            <a:ext cx="5081235" cy="218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18F4D-4264-651B-C354-086FE71E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55" y="2128579"/>
            <a:ext cx="3184162" cy="2547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86D5F-A574-12C9-3EA7-25164810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71" y="3790688"/>
            <a:ext cx="450364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BC37E-8E50-3583-DC27-0268E195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456"/>
            <a:ext cx="3967993" cy="446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74676-A913-2BF2-DAE7-9F657EAA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7759"/>
            <a:ext cx="3880884" cy="11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32" y="3653686"/>
            <a:ext cx="4895829" cy="2937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3406A-5A80-B7BE-9C50-CC0CDBF8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39" y="2143440"/>
            <a:ext cx="3637361" cy="2909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82ACA-AE34-09A3-2D14-9799B9F7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20" y="1451697"/>
            <a:ext cx="6146800" cy="2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76122-B8D7-566C-1957-46B362BB1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303"/>
            <a:ext cx="3934652" cy="4426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E45A3-3A9B-0C42-E643-C4B5F09F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98" y="766303"/>
            <a:ext cx="3934652" cy="4426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EC9F6-6BBC-1D38-1F7C-CE8167427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196" y="766303"/>
            <a:ext cx="3934651" cy="4426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C744C-A214-614F-D071-56FC29C6D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194" y="5286408"/>
            <a:ext cx="3934651" cy="121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422E66-16CE-19DA-CB8B-B7C0E3DD0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097" y="5286408"/>
            <a:ext cx="3934649" cy="121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371EC-EBF8-62D1-0C77-46A4473CF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" y="5286407"/>
            <a:ext cx="3934652" cy="12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6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170BB-C6FE-E019-1A1B-22D833B25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22307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A28CD5-D589-46F7-BD91-66207CDCCD92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EFE91-69A1-6C4F-4D21-3F9E42B9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" y="1252686"/>
            <a:ext cx="12090631" cy="435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5AAA1-D996-3921-5859-8C94CE1776DB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966F6-C10C-A4C9-DC6D-F2F01080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" y="6136251"/>
            <a:ext cx="4902092" cy="318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18419-668E-4E6F-A67C-9029FA9EE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8"/>
          <a:stretch/>
        </p:blipFill>
        <p:spPr>
          <a:xfrm>
            <a:off x="5184183" y="6136251"/>
            <a:ext cx="4902092" cy="3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7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82FD-87DD-D66C-6A2A-6920853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Undersmoothing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7EC1-E868-A942-957D-8C213125D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initial lambda </a:t>
            </a:r>
          </a:p>
          <a:p>
            <a:pPr lvl="1"/>
            <a:r>
              <a:rPr lang="en-US" dirty="0"/>
              <a:t>from a HAL fit with </a:t>
            </a:r>
            <a:r>
              <a:rPr lang="en-US" dirty="0" err="1"/>
              <a:t>smoothness_orders</a:t>
            </a:r>
            <a:r>
              <a:rPr lang="en-US" dirty="0"/>
              <a:t> = 1</a:t>
            </a:r>
          </a:p>
          <a:p>
            <a:r>
              <a:rPr lang="en-US" altLang="zh-CN" dirty="0"/>
              <a:t>Getting the </a:t>
            </a:r>
            <a:r>
              <a:rPr lang="en-US" altLang="zh-CN" dirty="0" err="1"/>
              <a:t>undersmoothed</a:t>
            </a:r>
            <a:r>
              <a:rPr lang="en-US" altLang="zh-CN" dirty="0"/>
              <a:t> lambda:</a:t>
            </a:r>
          </a:p>
          <a:p>
            <a:pPr lvl="1"/>
            <a:r>
              <a:rPr lang="en-US" altLang="zh-CN" dirty="0"/>
              <a:t>Generate a panel of lambdas </a:t>
            </a:r>
          </a:p>
          <a:p>
            <a:pPr lvl="2"/>
            <a:r>
              <a:rPr lang="en-US" dirty="0"/>
              <a:t>CV lambda * seq(from=0, to=-3, length=20)</a:t>
            </a:r>
          </a:p>
          <a:p>
            <a:pPr lvl="1"/>
            <a:r>
              <a:rPr lang="en-US" dirty="0"/>
              <a:t>Pick the first lambda that satisfies the criteria: </a:t>
            </a:r>
          </a:p>
          <a:p>
            <a:pPr lvl="2"/>
            <a:r>
              <a:rPr lang="en-US" dirty="0"/>
              <a:t>Max score &lt;= 1/(sqrt(n) * log(n))</a:t>
            </a:r>
          </a:p>
          <a:p>
            <a:pPr lvl="2"/>
            <a:r>
              <a:rPr lang="en-US" dirty="0"/>
              <a:t>Where max score = max(|E[(Y – </a:t>
            </a:r>
            <a:r>
              <a:rPr lang="en-US" dirty="0" err="1"/>
              <a:t>Y_hat</a:t>
            </a:r>
            <a:r>
              <a:rPr lang="en-US" dirty="0"/>
              <a:t>)(H/</a:t>
            </a:r>
            <a:r>
              <a:rPr lang="en-US" dirty="0" err="1"/>
              <a:t>sigma_n</a:t>
            </a:r>
            <a:r>
              <a:rPr lang="en-US" dirty="0"/>
              <a:t>)]|)</a:t>
            </a:r>
          </a:p>
        </p:txBody>
      </p:sp>
    </p:spTree>
    <p:extLst>
      <p:ext uri="{BB962C8B-B14F-4D97-AF65-F5344CB8AC3E}">
        <p14:creationId xmlns:p14="http://schemas.microsoft.com/office/powerpoint/2010/main" val="411097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F322-FABA-C5D1-D900-E4C27F06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</a:t>
            </a:r>
          </a:p>
          <a:p>
            <a:pPr lvl="1"/>
            <a:r>
              <a:rPr lang="en-US" dirty="0"/>
              <a:t>W:     baseline,                        continuous</a:t>
            </a:r>
          </a:p>
          <a:p>
            <a:pPr lvl="1"/>
            <a:r>
              <a:rPr lang="en-US" dirty="0"/>
              <a:t>A:      treatment dosage,        continuous, bounded</a:t>
            </a:r>
          </a:p>
          <a:p>
            <a:pPr lvl="1"/>
            <a:r>
              <a:rPr lang="en-US" dirty="0"/>
              <a:t>Y:       outcome,                        binary</a:t>
            </a:r>
          </a:p>
          <a:p>
            <a:r>
              <a:rPr lang="en-US" dirty="0"/>
              <a:t>Causal target parameter:</a:t>
            </a:r>
          </a:p>
          <a:p>
            <a:pPr lvl="1"/>
            <a:r>
              <a:rPr lang="en-US" dirty="0"/>
              <a:t>Dose response curve, over grid of a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5A27F6-A71F-775A-EAA9-74320741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</a:t>
            </a:r>
          </a:p>
        </p:txBody>
      </p:sp>
    </p:spTree>
    <p:extLst>
      <p:ext uri="{BB962C8B-B14F-4D97-AF65-F5344CB8AC3E}">
        <p14:creationId xmlns:p14="http://schemas.microsoft.com/office/powerpoint/2010/main" val="106153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7D2-5275-CB23-E3A3-5B22A2A6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Generate data with given sample size n with the given DGD</a:t>
            </a:r>
          </a:p>
          <a:p>
            <a:r>
              <a:rPr lang="en-US" sz="2000" dirty="0"/>
              <a:t>Fitting the Y ~ X directly with </a:t>
            </a:r>
            <a:r>
              <a:rPr lang="en-US" sz="2000" dirty="0" err="1"/>
              <a:t>undersmoothed</a:t>
            </a:r>
            <a:r>
              <a:rPr lang="en-US" sz="2000" dirty="0"/>
              <a:t> HAL using the sample</a:t>
            </a:r>
            <a:r>
              <a:rPr lang="zh-CN" altLang="en-US" sz="2000" dirty="0"/>
              <a:t> </a:t>
            </a:r>
            <a:r>
              <a:rPr lang="en-US" altLang="zh-CN" sz="2000" dirty="0"/>
              <a:t>once</a:t>
            </a:r>
            <a:endParaRPr lang="en-US" sz="2000" dirty="0"/>
          </a:p>
          <a:p>
            <a:pPr lvl="1"/>
            <a:r>
              <a:rPr lang="en-US" sz="2000" dirty="0" err="1"/>
              <a:t>max_degree</a:t>
            </a:r>
            <a:r>
              <a:rPr lang="en-US" sz="2000" dirty="0"/>
              <a:t> = 3</a:t>
            </a:r>
          </a:p>
          <a:p>
            <a:pPr lvl="1"/>
            <a:r>
              <a:rPr lang="en-US" sz="2000" dirty="0" err="1"/>
              <a:t>smoothness_orders</a:t>
            </a:r>
            <a:r>
              <a:rPr lang="en-US" sz="2000" dirty="0"/>
              <a:t> = 1</a:t>
            </a:r>
          </a:p>
          <a:p>
            <a:pPr lvl="1"/>
            <a:r>
              <a:rPr lang="en-US" sz="2000" dirty="0"/>
              <a:t>base_num_knots_0 = 20</a:t>
            </a:r>
          </a:p>
          <a:p>
            <a:pPr lvl="1"/>
            <a:r>
              <a:rPr lang="en-US" sz="2000" dirty="0"/>
              <a:t>base_num_knots_1 = 20</a:t>
            </a:r>
          </a:p>
          <a:p>
            <a:r>
              <a:rPr lang="en-US" sz="2000" dirty="0"/>
              <a:t>Estimating the targeted parameter by calculating the simple substitution estimator</a:t>
            </a:r>
          </a:p>
          <a:p>
            <a:pPr lvl="1"/>
            <a:r>
              <a:rPr lang="en-US" sz="2000" dirty="0"/>
              <a:t>Predicting                       given a</a:t>
            </a:r>
          </a:p>
          <a:p>
            <a:pPr lvl="2"/>
            <a:r>
              <a:rPr lang="en-US" dirty="0"/>
              <a:t>using the fitted </a:t>
            </a:r>
            <a:r>
              <a:rPr lang="en-US" dirty="0" err="1"/>
              <a:t>undersmoothed</a:t>
            </a:r>
            <a:r>
              <a:rPr lang="en-US" dirty="0"/>
              <a:t> HAL for all combinations of a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6B87F-0C17-5D6D-CB7B-9DABAE2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direct effects - simulations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194804D-D15A-F6E0-26AD-3F025B56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t="15522" r="84194" b="32263"/>
          <a:stretch/>
        </p:blipFill>
        <p:spPr>
          <a:xfrm>
            <a:off x="2863916" y="4391335"/>
            <a:ext cx="850327" cy="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29B-C4E2-34E2-7563-C6AC591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Simulations: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E8EEB-0636-54E4-6CDE-9CFB2340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" y="2129818"/>
            <a:ext cx="3416408" cy="273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ABA9A2-14FA-5552-B30D-6BD84250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96" y="2129818"/>
            <a:ext cx="3416408" cy="2733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F5E4F-1FCA-2811-2D40-241CEA51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87" y="2129818"/>
            <a:ext cx="3416409" cy="27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7F53-E09F-1C82-9987-CCE8F730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#1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1B74D-9936-429B-2816-C0E7F1A7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30" y="2277871"/>
            <a:ext cx="3422624" cy="2738099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6B15D8B-DF3B-2E4C-7907-D30D4592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18" y="3834606"/>
            <a:ext cx="4588715" cy="2753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624309-CDA7-21C7-2375-F44692488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19"/>
          <a:stretch/>
        </p:blipFill>
        <p:spPr>
          <a:xfrm>
            <a:off x="1046018" y="1456532"/>
            <a:ext cx="5146966" cy="2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4830DA-82C5-F366-07B4-39F579A1BC4D}"/>
              </a:ext>
            </a:extLst>
          </p:cNvPr>
          <p:cNvSpPr txBox="1"/>
          <p:nvPr/>
        </p:nvSpPr>
        <p:spPr>
          <a:xfrm>
            <a:off x="1751611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85FE3-8B97-E14E-E030-549A5DA37662}"/>
              </a:ext>
            </a:extLst>
          </p:cNvPr>
          <p:cNvSpPr txBox="1"/>
          <p:nvPr/>
        </p:nvSpPr>
        <p:spPr>
          <a:xfrm>
            <a:off x="5377543" y="21101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172D8-F7DB-0F34-A374-85EEE0418648}"/>
              </a:ext>
            </a:extLst>
          </p:cNvPr>
          <p:cNvSpPr txBox="1"/>
          <p:nvPr/>
        </p:nvSpPr>
        <p:spPr>
          <a:xfrm>
            <a:off x="9003475" y="19106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8AB5-CFAF-6966-4887-6C7C7C83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490"/>
            <a:ext cx="3860800" cy="434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E5051-1213-95DC-25D7-2E8358D8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17" y="810490"/>
            <a:ext cx="3934690" cy="4426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8B50A5-AAC3-AAD5-13A5-FA16204F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724" y="810490"/>
            <a:ext cx="3934691" cy="44265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F8AE4B-E92C-29E3-9E29-EB059B1F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94569"/>
            <a:ext cx="3860800" cy="1187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7FCFCD-9DDC-A830-87DE-5EEC8168D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362" y="5294569"/>
            <a:ext cx="3860800" cy="11879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68B59E-F9B0-27A0-46DE-B1AB7AC1B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386" y="5294569"/>
            <a:ext cx="3860798" cy="11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0627A-BD7B-1AE6-A673-C5558A15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97BB0-C294-8A94-0765-92FD0D3166E4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4144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379A2F-BEA7-2C91-B98F-7F470D4A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1D38C-F83F-32BD-E45B-7B00D9247733}"/>
              </a:ext>
            </a:extLst>
          </p:cNvPr>
          <p:cNvSpPr txBox="1"/>
          <p:nvPr/>
        </p:nvSpPr>
        <p:spPr>
          <a:xfrm>
            <a:off x="0" y="0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 = </a:t>
            </a:r>
            <a:r>
              <a:rPr lang="en-US" altLang="zh-CN" sz="1200" dirty="0"/>
              <a:t>10</a:t>
            </a:r>
            <a:r>
              <a:rPr lang="en-US" sz="1200" dirty="0"/>
              <a:t>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50831-0B40-D98C-7255-C19A9102CB36}"/>
              </a:ext>
            </a:extLst>
          </p:cNvPr>
          <p:cNvSpPr txBox="1"/>
          <p:nvPr/>
        </p:nvSpPr>
        <p:spPr>
          <a:xfrm>
            <a:off x="0" y="5827363"/>
            <a:ext cx="3347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Proportion of simulations that cannot compute empirical SD: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99BFC7-E49A-14C1-DE21-613DA151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0" y="6111836"/>
            <a:ext cx="4966884" cy="315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1D30-56CD-B7A1-5005-96AAB588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64" y="6134502"/>
            <a:ext cx="4582010" cy="2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4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8856</TotalTime>
  <Words>303</Words>
  <Application>Microsoft Macintosh PowerPoint</Application>
  <PresentationFormat>Widescreen</PresentationFormat>
  <Paragraphs>53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Undersmoothed HAL-based plugin estimator for direct/indirect effects</vt:lpstr>
      <vt:lpstr>Undersmoothing </vt:lpstr>
      <vt:lpstr>Controlled direct effects</vt:lpstr>
      <vt:lpstr>Controlled direct effects - simulations</vt:lpstr>
      <vt:lpstr>3 Simulations:</vt:lpstr>
      <vt:lpstr>Simulation #1</vt:lpstr>
      <vt:lpstr>PowerPoint Presentation</vt:lpstr>
      <vt:lpstr>PowerPoint Presentation</vt:lpstr>
      <vt:lpstr>PowerPoint Presentation</vt:lpstr>
      <vt:lpstr>Simulation #2</vt:lpstr>
      <vt:lpstr>PowerPoint Presentation</vt:lpstr>
      <vt:lpstr>Simulation #3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Undersmoothed HAL-based plugin estimator for direct/indirect effects</dc:title>
  <dc:creator>Seraphina Shi</dc:creator>
  <cp:lastModifiedBy>Seraphina Shi</cp:lastModifiedBy>
  <cp:revision>29</cp:revision>
  <dcterms:created xsi:type="dcterms:W3CDTF">2022-10-14T23:00:20Z</dcterms:created>
  <dcterms:modified xsi:type="dcterms:W3CDTF">2023-05-15T22:56:48Z</dcterms:modified>
</cp:coreProperties>
</file>